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19"/>
  </p:notesMasterIdLst>
  <p:sldIdLst>
    <p:sldId id="256" r:id="rId5"/>
    <p:sldId id="259" r:id="rId6"/>
    <p:sldId id="276" r:id="rId7"/>
    <p:sldId id="282" r:id="rId8"/>
    <p:sldId id="281" r:id="rId9"/>
    <p:sldId id="280" r:id="rId10"/>
    <p:sldId id="287" r:id="rId11"/>
    <p:sldId id="286" r:id="rId12"/>
    <p:sldId id="288" r:id="rId13"/>
    <p:sldId id="289" r:id="rId14"/>
    <p:sldId id="279" r:id="rId15"/>
    <p:sldId id="278" r:id="rId16"/>
    <p:sldId id="291" r:id="rId17"/>
    <p:sldId id="258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C7E"/>
    <a:srgbClr val="2CA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2" autoAdjust="0"/>
    <p:restoredTop sz="94656" autoAdjust="0"/>
  </p:normalViewPr>
  <p:slideViewPr>
    <p:cSldViewPr snapToGrid="0">
      <p:cViewPr varScale="1">
        <p:scale>
          <a:sx n="77" d="100"/>
          <a:sy n="77" d="100"/>
        </p:scale>
        <p:origin x="168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8AC7-252C-452F-801C-3C3A2112F30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E68DB-8B2B-41A6-9D6B-0EA9D38D4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22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5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3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0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046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4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26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3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6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20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16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659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608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04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6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41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15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1507" y="327899"/>
            <a:ext cx="7886700" cy="823070"/>
          </a:xfrm>
        </p:spPr>
        <p:txBody>
          <a:bodyPr>
            <a:normAutofit/>
          </a:bodyPr>
          <a:lstStyle>
            <a:lvl1pPr>
              <a:defRPr sz="34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525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002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26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3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93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28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A1FF3B1-F7F2-4E4B-90D0-F0C7296D098B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074159A-DE70-4D18-98F7-A424C610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727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29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62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63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31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15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4802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5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03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46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292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96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747042-24DE-4E82-A362-C05C4D166FA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9FEAB24-25A0-426E-9EC7-DE66E3DC4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73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33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950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124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652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947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05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76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968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8896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243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459EF9F-876B-4FB1-A32C-946ACDDB3F7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D9FA1B2-4844-490E-87FC-3983F69AF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08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5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25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7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6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D0D66B-ADC0-409D-9DAF-4B2040953C0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D0DDBF7-B9DE-4FA4-B91C-BD378866E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9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1"/>
            <a:ext cx="9143999" cy="68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91507" y="340599"/>
            <a:ext cx="78867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6253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08서울남산체 B" panose="02020603020101020101" pitchFamily="18" charset="-127"/>
          <a:ea typeface="08서울남산체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389292" y="2767280"/>
            <a:ext cx="47500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rgbClr val="067C7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7927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1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11524" y="600306"/>
            <a:ext cx="49324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 스포츠</a:t>
            </a:r>
            <a:endParaRPr lang="en-US" altLang="ko-KR" sz="5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67C7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5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67C7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sz="5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67C7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ko-KR" altLang="en-US" sz="3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황찬우</a:t>
            </a:r>
            <a:r>
              <a:rPr lang="ko-KR" altLang="en-US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20155176</a:t>
            </a:r>
          </a:p>
          <a:p>
            <a:pPr algn="r"/>
            <a:r>
              <a:rPr lang="ko-KR" altLang="en-US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이제일 </a:t>
            </a:r>
            <a:r>
              <a:rPr lang="en-US" altLang="ko-KR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20185159</a:t>
            </a:r>
            <a:endParaRPr lang="en-US" altLang="ko-KR" sz="36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67C7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sz="5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endParaRPr lang="ko-KR" altLang="en-US" sz="5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67C7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CEB0B-26D5-47DC-94A1-F3D9671C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0" y="2504661"/>
            <a:ext cx="4631634" cy="43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37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1507" y="327899"/>
            <a:ext cx="7886700" cy="823070"/>
          </a:xfrm>
        </p:spPr>
        <p:txBody>
          <a:bodyPr>
            <a:normAutofit/>
          </a:bodyPr>
          <a:lstStyle/>
          <a:p>
            <a:r>
              <a:rPr lang="ko-KR" altLang="en-US" dirty="0"/>
              <a:t>작품설명</a:t>
            </a:r>
          </a:p>
        </p:txBody>
      </p:sp>
      <p:sp>
        <p:nvSpPr>
          <p:cNvPr id="8" name="Freeform 37">
            <a:extLst>
              <a:ext uri="{FF2B5EF4-FFF2-40B4-BE49-F238E27FC236}">
                <a16:creationId xmlns:a16="http://schemas.microsoft.com/office/drawing/2014/main" id="{B6653700-1DC2-47E3-8CFF-096F868BF81E}"/>
              </a:ext>
            </a:extLst>
          </p:cNvPr>
          <p:cNvSpPr>
            <a:spLocks/>
          </p:cNvSpPr>
          <p:nvPr/>
        </p:nvSpPr>
        <p:spPr bwMode="auto">
          <a:xfrm>
            <a:off x="750970" y="1672389"/>
            <a:ext cx="3087104" cy="91604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067C7E"/>
          </a:solidFill>
          <a:ln>
            <a:solidFill>
              <a:srgbClr val="067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자유형 64">
            <a:extLst>
              <a:ext uri="{FF2B5EF4-FFF2-40B4-BE49-F238E27FC236}">
                <a16:creationId xmlns:a16="http://schemas.microsoft.com/office/drawing/2014/main" id="{71D58862-E41E-488D-9FAA-5E5184137B3B}"/>
              </a:ext>
            </a:extLst>
          </p:cNvPr>
          <p:cNvSpPr>
            <a:spLocks/>
          </p:cNvSpPr>
          <p:nvPr/>
        </p:nvSpPr>
        <p:spPr bwMode="auto">
          <a:xfrm>
            <a:off x="750970" y="2588429"/>
            <a:ext cx="3087104" cy="210388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67C7E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거리순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스포츠를 즐길 수 있는 공원에 한해서 거리순으로 정렬하여 지도 서비스와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연결시켜줌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9B8249-BCEC-426C-832A-E27B873B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17" y="0"/>
            <a:ext cx="333851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6A925A-F9F8-4D88-A2E3-F2F66E62F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55"/>
          <a:stretch/>
        </p:blipFill>
        <p:spPr>
          <a:xfrm>
            <a:off x="1820277" y="1672389"/>
            <a:ext cx="826670" cy="9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작품 시연</a:t>
            </a:r>
          </a:p>
        </p:txBody>
      </p:sp>
      <p:pic>
        <p:nvPicPr>
          <p:cNvPr id="3" name="KakaoTalk_Video_20191104_1743_38_916">
            <a:hlinkClick r:id="" action="ppaction://media"/>
            <a:extLst>
              <a:ext uri="{FF2B5EF4-FFF2-40B4-BE49-F238E27FC236}">
                <a16:creationId xmlns:a16="http://schemas.microsoft.com/office/drawing/2014/main" id="{C12E2ABE-545C-41B9-B1A5-2BC8E2C38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7979" y="186801"/>
            <a:ext cx="3216586" cy="66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A48A3-01CD-4B5E-A634-2F2F742E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시장성 및 기대효과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050596-B5E1-4028-877B-30728B1C5F9B}"/>
              </a:ext>
            </a:extLst>
          </p:cNvPr>
          <p:cNvSpPr/>
          <p:nvPr/>
        </p:nvSpPr>
        <p:spPr>
          <a:xfrm>
            <a:off x="3217598" y="2405292"/>
            <a:ext cx="2844262" cy="2844259"/>
          </a:xfrm>
          <a:prstGeom prst="ellipse">
            <a:avLst/>
          </a:prstGeom>
          <a:noFill/>
          <a:ln w="57150">
            <a:solidFill>
              <a:srgbClr val="067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B3C98-8877-43AD-A2A8-E98D6158DF0B}"/>
              </a:ext>
            </a:extLst>
          </p:cNvPr>
          <p:cNvSpPr/>
          <p:nvPr/>
        </p:nvSpPr>
        <p:spPr>
          <a:xfrm>
            <a:off x="3114010" y="2449437"/>
            <a:ext cx="1209218" cy="120921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8233FF1-07E8-4CF0-90E0-A298ABD18CCE}"/>
              </a:ext>
            </a:extLst>
          </p:cNvPr>
          <p:cNvSpPr/>
          <p:nvPr/>
        </p:nvSpPr>
        <p:spPr>
          <a:xfrm>
            <a:off x="4875458" y="2449437"/>
            <a:ext cx="1209218" cy="1209214"/>
          </a:xfrm>
          <a:prstGeom prst="ellipse">
            <a:avLst/>
          </a:prstGeom>
          <a:solidFill>
            <a:srgbClr val="067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공익성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6431F04-5770-4CB5-AE69-D7760943E678}"/>
              </a:ext>
            </a:extLst>
          </p:cNvPr>
          <p:cNvSpPr/>
          <p:nvPr/>
        </p:nvSpPr>
        <p:spPr>
          <a:xfrm>
            <a:off x="3114010" y="3938199"/>
            <a:ext cx="1209218" cy="1209214"/>
          </a:xfrm>
          <a:prstGeom prst="ellipse">
            <a:avLst/>
          </a:prstGeom>
          <a:solidFill>
            <a:srgbClr val="067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친목도모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FD0FCB-099B-4A36-B2B8-4A19DC0598B9}"/>
              </a:ext>
            </a:extLst>
          </p:cNvPr>
          <p:cNvSpPr/>
          <p:nvPr/>
        </p:nvSpPr>
        <p:spPr>
          <a:xfrm>
            <a:off x="4875458" y="3938199"/>
            <a:ext cx="1209218" cy="120921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실력 향상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F148A-61A2-4868-8B3F-35745802B469}"/>
              </a:ext>
            </a:extLst>
          </p:cNvPr>
          <p:cNvSpPr/>
          <p:nvPr/>
        </p:nvSpPr>
        <p:spPr>
          <a:xfrm>
            <a:off x="6349736" y="1745343"/>
            <a:ext cx="2325386" cy="1868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주변에 낙후된 공원의 시설들도 이용객이 생기면 충분히 개선될 가능성이 있음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C3566-99D4-4D08-9784-8B730FB09DDE}"/>
              </a:ext>
            </a:extLst>
          </p:cNvPr>
          <p:cNvSpPr/>
          <p:nvPr/>
        </p:nvSpPr>
        <p:spPr>
          <a:xfrm>
            <a:off x="883656" y="1745343"/>
            <a:ext cx="2262683" cy="1868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에브리타임과</a:t>
            </a:r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같이</a:t>
            </a:r>
            <a:r>
              <a:rPr lang="en-US" altLang="ko-KR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공감대를 형성할 수 있는 커뮤니티로 사람을 모을 수 있음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E1394FA-6A35-4675-A26C-4738B0B88B87}"/>
              </a:ext>
            </a:extLst>
          </p:cNvPr>
          <p:cNvSpPr/>
          <p:nvPr/>
        </p:nvSpPr>
        <p:spPr>
          <a:xfrm rot="5147623">
            <a:off x="4585856" y="2326205"/>
            <a:ext cx="224705" cy="193711"/>
          </a:xfrm>
          <a:prstGeom prst="triangle">
            <a:avLst/>
          </a:prstGeom>
          <a:solidFill>
            <a:srgbClr val="067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720EA34-A412-4EDF-B50C-54DDD4069EF7}"/>
              </a:ext>
            </a:extLst>
          </p:cNvPr>
          <p:cNvSpPr/>
          <p:nvPr/>
        </p:nvSpPr>
        <p:spPr>
          <a:xfrm rot="11121433">
            <a:off x="5955331" y="3714962"/>
            <a:ext cx="224710" cy="193716"/>
          </a:xfrm>
          <a:prstGeom prst="triangle">
            <a:avLst/>
          </a:prstGeom>
          <a:solidFill>
            <a:srgbClr val="067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C4833FF-77FB-4F59-8052-19EACBECC6C7}"/>
              </a:ext>
            </a:extLst>
          </p:cNvPr>
          <p:cNvSpPr/>
          <p:nvPr/>
        </p:nvSpPr>
        <p:spPr>
          <a:xfrm rot="16200000">
            <a:off x="4454019" y="5152691"/>
            <a:ext cx="224712" cy="193718"/>
          </a:xfrm>
          <a:prstGeom prst="triangle">
            <a:avLst/>
          </a:prstGeom>
          <a:solidFill>
            <a:srgbClr val="067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A5578B5-85C6-4557-800D-47F0C7DE94DE}"/>
              </a:ext>
            </a:extLst>
          </p:cNvPr>
          <p:cNvSpPr/>
          <p:nvPr/>
        </p:nvSpPr>
        <p:spPr>
          <a:xfrm rot="21252378">
            <a:off x="3092030" y="3667858"/>
            <a:ext cx="224706" cy="193711"/>
          </a:xfrm>
          <a:prstGeom prst="triangle">
            <a:avLst/>
          </a:prstGeom>
          <a:solidFill>
            <a:srgbClr val="067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8D2E07-4DA4-4FC9-941B-4812A5D5E0D4}"/>
              </a:ext>
            </a:extLst>
          </p:cNvPr>
          <p:cNvSpPr/>
          <p:nvPr/>
        </p:nvSpPr>
        <p:spPr>
          <a:xfrm>
            <a:off x="883656" y="4023058"/>
            <a:ext cx="2262683" cy="1868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모르는 </a:t>
            </a:r>
            <a:r>
              <a:rPr lang="ko-KR" altLang="en-US" sz="1600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사람들과도</a:t>
            </a:r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취미활동으로 건전한 </a:t>
            </a:r>
            <a:r>
              <a:rPr lang="ko-KR" altLang="en-US" sz="1600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친목할동을</a:t>
            </a:r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이어갈 수 있음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E71C0A-8634-4557-BFD8-B82AB9190A93}"/>
              </a:ext>
            </a:extLst>
          </p:cNvPr>
          <p:cNvSpPr/>
          <p:nvPr/>
        </p:nvSpPr>
        <p:spPr>
          <a:xfrm>
            <a:off x="6349736" y="4427845"/>
            <a:ext cx="2325386" cy="1868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잘하는 사람과도 해보며 배워볼 수 있고 이로 인해 자기만족을 높이는 결과를 야기할 수 있음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95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4735" y="869858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Q</a:t>
            </a:r>
            <a:r>
              <a:rPr lang="ko-KR" altLang="en-US" sz="7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7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&amp;</a:t>
            </a:r>
            <a:r>
              <a:rPr lang="ko-KR" altLang="en-US" sz="7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7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</a:t>
            </a:r>
            <a:endParaRPr lang="ko-KR" altLang="en-US" sz="7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67C7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3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20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9568" y="690749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6783" y="1932600"/>
            <a:ext cx="19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6E3BB-326A-414E-98E7-6367B54BCE99}"/>
              </a:ext>
            </a:extLst>
          </p:cNvPr>
          <p:cNvSpPr txBox="1"/>
          <p:nvPr/>
        </p:nvSpPr>
        <p:spPr>
          <a:xfrm>
            <a:off x="4676784" y="2623841"/>
            <a:ext cx="19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의의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D5E5C-84AE-4AB8-B0F2-23180D0B2A2F}"/>
              </a:ext>
            </a:extLst>
          </p:cNvPr>
          <p:cNvSpPr txBox="1"/>
          <p:nvPr/>
        </p:nvSpPr>
        <p:spPr>
          <a:xfrm>
            <a:off x="4676784" y="3357240"/>
            <a:ext cx="19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작품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57C68-2F4D-448E-9FDE-55CE1D753FAA}"/>
              </a:ext>
            </a:extLst>
          </p:cNvPr>
          <p:cNvSpPr txBox="1"/>
          <p:nvPr/>
        </p:nvSpPr>
        <p:spPr>
          <a:xfrm>
            <a:off x="4928152" y="3943744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3-1.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작품시연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A2A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B53ED-EEA9-431F-A548-CFABB2DC5735}"/>
              </a:ext>
            </a:extLst>
          </p:cNvPr>
          <p:cNvSpPr txBox="1"/>
          <p:nvPr/>
        </p:nvSpPr>
        <p:spPr>
          <a:xfrm>
            <a:off x="4928152" y="4525180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3-2.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시장성 및 기대효과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C064E-B827-4356-B961-B254368CCB25}"/>
              </a:ext>
            </a:extLst>
          </p:cNvPr>
          <p:cNvSpPr txBox="1"/>
          <p:nvPr/>
        </p:nvSpPr>
        <p:spPr>
          <a:xfrm>
            <a:off x="4676784" y="5266375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A2A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4. Q &amp; A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A2A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3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1507" y="327899"/>
            <a:ext cx="7886700" cy="823070"/>
          </a:xfrm>
        </p:spPr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026" name="Picture 2" descr="센트os에 대한 이미지 검색결과">
            <a:extLst>
              <a:ext uri="{FF2B5EF4-FFF2-40B4-BE49-F238E27FC236}">
                <a16:creationId xmlns:a16="http://schemas.microsoft.com/office/drawing/2014/main" id="{7949B2BC-59D4-49F8-9325-8228909A4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4" y="1314948"/>
            <a:ext cx="2141679" cy="11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2에 대한 이미지 검색결과">
            <a:extLst>
              <a:ext uri="{FF2B5EF4-FFF2-40B4-BE49-F238E27FC236}">
                <a16:creationId xmlns:a16="http://schemas.microsoft.com/office/drawing/2014/main" id="{2DF2C842-4B7F-4A4C-A592-267708B2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50" y="3466366"/>
            <a:ext cx="1956743" cy="108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안드로이드 스튜디오에 대한 이미지 검색결과">
            <a:extLst>
              <a:ext uri="{FF2B5EF4-FFF2-40B4-BE49-F238E27FC236}">
                <a16:creationId xmlns:a16="http://schemas.microsoft.com/office/drawing/2014/main" id="{F3B14909-F0E0-40A9-95DE-C482D9E37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 t="25830" r="6432" b="29629"/>
          <a:stretch/>
        </p:blipFill>
        <p:spPr bwMode="auto">
          <a:xfrm>
            <a:off x="5544297" y="1314566"/>
            <a:ext cx="3009303" cy="11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blime text에 대한 이미지 검색결과">
            <a:extLst>
              <a:ext uri="{FF2B5EF4-FFF2-40B4-BE49-F238E27FC236}">
                <a16:creationId xmlns:a16="http://schemas.microsoft.com/office/drawing/2014/main" id="{01928988-3B62-435C-B9A3-E0A36DB60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9" t="38567" r="17500" b="38922"/>
          <a:stretch/>
        </p:blipFill>
        <p:spPr bwMode="auto">
          <a:xfrm>
            <a:off x="5761926" y="3830047"/>
            <a:ext cx="3002624" cy="5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sql에 대한 이미지 검색결과">
            <a:extLst>
              <a:ext uri="{FF2B5EF4-FFF2-40B4-BE49-F238E27FC236}">
                <a16:creationId xmlns:a16="http://schemas.microsoft.com/office/drawing/2014/main" id="{42D8888F-4DBB-4DE2-9802-1CE02906B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50" y="3297126"/>
            <a:ext cx="1956744" cy="100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서울 열린데이터광장에 대한 이미지 검색결과">
            <a:extLst>
              <a:ext uri="{FF2B5EF4-FFF2-40B4-BE49-F238E27FC236}">
                <a16:creationId xmlns:a16="http://schemas.microsoft.com/office/drawing/2014/main" id="{BD8E35E7-53B6-4551-A2DF-79F93D13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6" y="5409923"/>
            <a:ext cx="12573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05359-D799-4D47-AA0A-981962EC7D48}"/>
              </a:ext>
            </a:extLst>
          </p:cNvPr>
          <p:cNvSpPr txBox="1"/>
          <p:nvPr/>
        </p:nvSpPr>
        <p:spPr>
          <a:xfrm>
            <a:off x="1137576" y="268690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 및 개발 운영체제</a:t>
            </a:r>
          </a:p>
        </p:txBody>
      </p:sp>
      <p:pic>
        <p:nvPicPr>
          <p:cNvPr id="1038" name="Picture 14" descr="윈도우10에 대한 이미지 검색결과">
            <a:extLst>
              <a:ext uri="{FF2B5EF4-FFF2-40B4-BE49-F238E27FC236}">
                <a16:creationId xmlns:a16="http://schemas.microsoft.com/office/drawing/2014/main" id="{C206CF11-2A9B-43AF-A573-0AD4B226C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5" r="8794"/>
          <a:stretch/>
        </p:blipFill>
        <p:spPr bwMode="auto">
          <a:xfrm>
            <a:off x="2391285" y="1314947"/>
            <a:ext cx="2250289" cy="11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29D3EA-5E2B-4310-876A-0087B3DDE4CC}"/>
              </a:ext>
            </a:extLst>
          </p:cNvPr>
          <p:cNvSpPr txBox="1"/>
          <p:nvPr/>
        </p:nvSpPr>
        <p:spPr>
          <a:xfrm>
            <a:off x="5667017" y="268690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전반적인 앱 개발 도구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C1B524-C49A-4C46-B6F8-4FEC3F8CE62B}"/>
              </a:ext>
            </a:extLst>
          </p:cNvPr>
          <p:cNvSpPr txBox="1"/>
          <p:nvPr/>
        </p:nvSpPr>
        <p:spPr>
          <a:xfrm>
            <a:off x="1899970" y="5657691"/>
            <a:ext cx="187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공공데이터 제공 사이트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0A1836-8B95-4C8E-98EC-9BF59D0A5E03}"/>
              </a:ext>
            </a:extLst>
          </p:cNvPr>
          <p:cNvSpPr txBox="1"/>
          <p:nvPr/>
        </p:nvSpPr>
        <p:spPr>
          <a:xfrm>
            <a:off x="514186" y="468127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웹 서버 구축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2A25D1-36C9-4F79-ABBF-6FF9D3D4BC8D}"/>
              </a:ext>
            </a:extLst>
          </p:cNvPr>
          <p:cNvSpPr txBox="1"/>
          <p:nvPr/>
        </p:nvSpPr>
        <p:spPr>
          <a:xfrm>
            <a:off x="6296316" y="467624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 언어 코드 에디터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9B17A3-BF26-4542-B0EF-58CF8400D3EF}"/>
              </a:ext>
            </a:extLst>
          </p:cNvPr>
          <p:cNvSpPr txBox="1"/>
          <p:nvPr/>
        </p:nvSpPr>
        <p:spPr>
          <a:xfrm>
            <a:off x="3000034" y="46762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데이터베이스 관리</a:t>
            </a:r>
          </a:p>
        </p:txBody>
      </p:sp>
    </p:spTree>
    <p:extLst>
      <p:ext uri="{BB962C8B-B14F-4D97-AF65-F5344CB8AC3E}">
        <p14:creationId xmlns:p14="http://schemas.microsoft.com/office/powerpoint/2010/main" val="26180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 의의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93BC5-1383-406E-9A48-9DFC0D1C7E7F}"/>
              </a:ext>
            </a:extLst>
          </p:cNvPr>
          <p:cNvSpPr/>
          <p:nvPr/>
        </p:nvSpPr>
        <p:spPr>
          <a:xfrm flipV="1">
            <a:off x="1380171" y="5790669"/>
            <a:ext cx="1958162" cy="43412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802021-E4C9-4011-9796-5FA36D5FCFE7}"/>
              </a:ext>
            </a:extLst>
          </p:cNvPr>
          <p:cNvSpPr/>
          <p:nvPr/>
        </p:nvSpPr>
        <p:spPr>
          <a:xfrm>
            <a:off x="1337440" y="1737895"/>
            <a:ext cx="2043624" cy="428723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체육활동 장려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476A96-E5FC-4F23-AE25-8A6453D2EB91}"/>
              </a:ext>
            </a:extLst>
          </p:cNvPr>
          <p:cNvSpPr/>
          <p:nvPr/>
        </p:nvSpPr>
        <p:spPr>
          <a:xfrm flipV="1">
            <a:off x="1380171" y="2352767"/>
            <a:ext cx="1958162" cy="43412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86392D4-E874-414B-9D5A-E601ED79D29B}"/>
              </a:ext>
            </a:extLst>
          </p:cNvPr>
          <p:cNvSpPr/>
          <p:nvPr/>
        </p:nvSpPr>
        <p:spPr>
          <a:xfrm rot="10800000">
            <a:off x="2247112" y="2367075"/>
            <a:ext cx="224280" cy="182746"/>
          </a:xfrm>
          <a:prstGeom prst="triangl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C7855F-ECE6-4D2A-8BBA-54C019DE56F2}"/>
              </a:ext>
            </a:extLst>
          </p:cNvPr>
          <p:cNvSpPr/>
          <p:nvPr/>
        </p:nvSpPr>
        <p:spPr>
          <a:xfrm>
            <a:off x="1408581" y="2659153"/>
            <a:ext cx="1901344" cy="305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건강한 스포츠 활동에 대해 도움을 주고자 함</a:t>
            </a:r>
            <a:endParaRPr lang="en-US" altLang="ko-KR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하고싶어도 사람이 같이할 사람이 없을 때 이용</a:t>
            </a:r>
            <a:endParaRPr lang="en-US" altLang="ko-KR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7E98F7-8DF9-4577-B940-6367CF0F9808}"/>
              </a:ext>
            </a:extLst>
          </p:cNvPr>
          <p:cNvSpPr/>
          <p:nvPr/>
        </p:nvSpPr>
        <p:spPr>
          <a:xfrm flipV="1">
            <a:off x="3592918" y="5790669"/>
            <a:ext cx="1958162" cy="43412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7C43BC-284B-4FA2-B4F6-D901DE35C384}"/>
              </a:ext>
            </a:extLst>
          </p:cNvPr>
          <p:cNvSpPr/>
          <p:nvPr/>
        </p:nvSpPr>
        <p:spPr>
          <a:xfrm>
            <a:off x="3550188" y="1737895"/>
            <a:ext cx="2043624" cy="428723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공원시설 활성화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05FB38-1044-4892-B8CA-7C7F2785BC6B}"/>
              </a:ext>
            </a:extLst>
          </p:cNvPr>
          <p:cNvSpPr/>
          <p:nvPr/>
        </p:nvSpPr>
        <p:spPr>
          <a:xfrm flipV="1">
            <a:off x="3592918" y="2352767"/>
            <a:ext cx="1958162" cy="43412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FA847288-734A-4570-8B8C-D7B0D826CFCE}"/>
              </a:ext>
            </a:extLst>
          </p:cNvPr>
          <p:cNvSpPr/>
          <p:nvPr/>
        </p:nvSpPr>
        <p:spPr>
          <a:xfrm rot="10800000">
            <a:off x="4459860" y="2367075"/>
            <a:ext cx="224280" cy="18274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6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506F7B-90B1-424C-8272-C87C42961DBA}"/>
              </a:ext>
            </a:extLst>
          </p:cNvPr>
          <p:cNvSpPr/>
          <p:nvPr/>
        </p:nvSpPr>
        <p:spPr>
          <a:xfrm>
            <a:off x="3621329" y="2659153"/>
            <a:ext cx="1901344" cy="305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이용하지 않아 </a:t>
            </a:r>
            <a:r>
              <a:rPr lang="ko-KR" altLang="en-US" spc="-1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노후된</a:t>
            </a:r>
            <a:r>
              <a:rPr lang="ko-KR" altLang="en-US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시설들도 이용자들이 많아지면 다시금 발전할 계기가 될 수 있음</a:t>
            </a:r>
            <a:endParaRPr lang="en-US" altLang="ko-KR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A5AAEA-7E95-40E8-ACFC-4BB300CEBD59}"/>
              </a:ext>
            </a:extLst>
          </p:cNvPr>
          <p:cNvSpPr/>
          <p:nvPr/>
        </p:nvSpPr>
        <p:spPr>
          <a:xfrm flipV="1">
            <a:off x="5805665" y="5790669"/>
            <a:ext cx="1958162" cy="43412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26D462-26FF-48B7-890C-ED2827AFD327}"/>
              </a:ext>
            </a:extLst>
          </p:cNvPr>
          <p:cNvSpPr/>
          <p:nvPr/>
        </p:nvSpPr>
        <p:spPr>
          <a:xfrm>
            <a:off x="5762936" y="1737895"/>
            <a:ext cx="2043624" cy="428723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소통의 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4843AF-EAD5-49CC-A771-716B32B234ED}"/>
              </a:ext>
            </a:extLst>
          </p:cNvPr>
          <p:cNvSpPr/>
          <p:nvPr/>
        </p:nvSpPr>
        <p:spPr>
          <a:xfrm flipV="1">
            <a:off x="5805665" y="2352767"/>
            <a:ext cx="1958162" cy="43412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F8A25D2-EDD2-4E94-BCBC-941B92AAB4DA}"/>
              </a:ext>
            </a:extLst>
          </p:cNvPr>
          <p:cNvSpPr/>
          <p:nvPr/>
        </p:nvSpPr>
        <p:spPr>
          <a:xfrm rot="10800000">
            <a:off x="6672607" y="2367075"/>
            <a:ext cx="224280" cy="182746"/>
          </a:xfrm>
          <a:prstGeom prst="triangl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816F41-0FBB-4329-ADA6-2B753666CD0A}"/>
              </a:ext>
            </a:extLst>
          </p:cNvPr>
          <p:cNvSpPr/>
          <p:nvPr/>
        </p:nvSpPr>
        <p:spPr>
          <a:xfrm>
            <a:off x="5834076" y="2659153"/>
            <a:ext cx="1901344" cy="305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비슷한 취미와 지역의 사람들이 어플 덕분에 모여 친목도모를 할 수 있음</a:t>
            </a:r>
            <a:endParaRPr lang="en-US" altLang="ko-KR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2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작품설명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4DDB43B-FA93-41B8-8AC2-3F8493561984}"/>
              </a:ext>
            </a:extLst>
          </p:cNvPr>
          <p:cNvSpPr>
            <a:spLocks/>
          </p:cNvSpPr>
          <p:nvPr/>
        </p:nvSpPr>
        <p:spPr bwMode="auto">
          <a:xfrm>
            <a:off x="3221599" y="3520267"/>
            <a:ext cx="130290" cy="219864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F3C4DD84-A0BC-40DD-90C8-21852307555F}"/>
              </a:ext>
            </a:extLst>
          </p:cNvPr>
          <p:cNvSpPr>
            <a:spLocks/>
          </p:cNvSpPr>
          <p:nvPr/>
        </p:nvSpPr>
        <p:spPr bwMode="auto">
          <a:xfrm>
            <a:off x="6048882" y="3520267"/>
            <a:ext cx="130290" cy="219864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33EA072E-F9D0-405C-889A-D123336D2780}"/>
              </a:ext>
            </a:extLst>
          </p:cNvPr>
          <p:cNvSpPr>
            <a:spLocks/>
          </p:cNvSpPr>
          <p:nvPr/>
        </p:nvSpPr>
        <p:spPr bwMode="auto">
          <a:xfrm>
            <a:off x="329172" y="3867162"/>
            <a:ext cx="3096006" cy="1390840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F84D4CF1-78B5-4ACE-BF6C-199E59E34AE8}"/>
              </a:ext>
            </a:extLst>
          </p:cNvPr>
          <p:cNvSpPr>
            <a:spLocks/>
          </p:cNvSpPr>
          <p:nvPr/>
        </p:nvSpPr>
        <p:spPr bwMode="auto">
          <a:xfrm>
            <a:off x="332429" y="2033337"/>
            <a:ext cx="3092748" cy="1377811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9B62AE7-AF03-4506-8599-BCE1A2D20D3D}"/>
              </a:ext>
            </a:extLst>
          </p:cNvPr>
          <p:cNvSpPr>
            <a:spLocks/>
          </p:cNvSpPr>
          <p:nvPr/>
        </p:nvSpPr>
        <p:spPr bwMode="auto">
          <a:xfrm>
            <a:off x="3125512" y="3867162"/>
            <a:ext cx="3096006" cy="1390840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304EEC6F-10BC-4667-A740-EE1128FDD6F9}"/>
              </a:ext>
            </a:extLst>
          </p:cNvPr>
          <p:cNvSpPr>
            <a:spLocks/>
          </p:cNvSpPr>
          <p:nvPr/>
        </p:nvSpPr>
        <p:spPr bwMode="auto">
          <a:xfrm>
            <a:off x="3125512" y="2033337"/>
            <a:ext cx="3096006" cy="1377811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156C4FC6-E9FB-4750-AB4E-BC7552939715}"/>
              </a:ext>
            </a:extLst>
          </p:cNvPr>
          <p:cNvSpPr>
            <a:spLocks/>
          </p:cNvSpPr>
          <p:nvPr/>
        </p:nvSpPr>
        <p:spPr bwMode="auto">
          <a:xfrm>
            <a:off x="5929993" y="3867162"/>
            <a:ext cx="3096006" cy="1390840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067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502FFE4F-A62A-4610-B9AA-B658E233C6BF}"/>
              </a:ext>
            </a:extLst>
          </p:cNvPr>
          <p:cNvSpPr>
            <a:spLocks/>
          </p:cNvSpPr>
          <p:nvPr/>
        </p:nvSpPr>
        <p:spPr bwMode="auto">
          <a:xfrm>
            <a:off x="5929994" y="2033337"/>
            <a:ext cx="3092748" cy="1377811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067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id="{07B4F588-BFF2-4A99-9B5E-F1DA1A421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57" y="2546352"/>
            <a:ext cx="2223065" cy="222958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9" name="Oval 14">
            <a:extLst>
              <a:ext uri="{FF2B5EF4-FFF2-40B4-BE49-F238E27FC236}">
                <a16:creationId xmlns:a16="http://schemas.microsoft.com/office/drawing/2014/main" id="{9DE7C024-368E-4E5A-938C-47C5F25AC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153" y="2546352"/>
            <a:ext cx="2223065" cy="222958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 dirty="0"/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E5436614-80EF-468B-A0CD-894308709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28" y="2546352"/>
            <a:ext cx="2223065" cy="222958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7A4B8EB4-2427-4A30-9EAF-244E841DC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787" y="3469779"/>
            <a:ext cx="216607" cy="30945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8D0CB363-0353-4635-B721-5168834CA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196" y="3469779"/>
            <a:ext cx="214978" cy="30945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12419696-4773-48CD-BD53-69011D375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357" y="3469779"/>
            <a:ext cx="216607" cy="30945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195EC-20A1-4939-8340-9AB27C1B0E11}"/>
              </a:ext>
            </a:extLst>
          </p:cNvPr>
          <p:cNvSpPr txBox="1"/>
          <p:nvPr/>
        </p:nvSpPr>
        <p:spPr>
          <a:xfrm>
            <a:off x="750391" y="3724906"/>
            <a:ext cx="2289409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하고자 하는 스포츠를 선택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7C4EBD-0765-469E-A4D3-DD2FFA81433B}"/>
              </a:ext>
            </a:extLst>
          </p:cNvPr>
          <p:cNvSpPr txBox="1"/>
          <p:nvPr/>
        </p:nvSpPr>
        <p:spPr>
          <a:xfrm>
            <a:off x="3637346" y="3724906"/>
            <a:ext cx="2114681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 스포츠에 대해서 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서비스 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08892D-F55C-440B-8E45-0DCD6E29FFB9}"/>
              </a:ext>
            </a:extLst>
          </p:cNvPr>
          <p:cNvSpPr txBox="1"/>
          <p:nvPr/>
        </p:nvSpPr>
        <p:spPr>
          <a:xfrm>
            <a:off x="6690414" y="3724906"/>
            <a:ext cx="1590500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활동 및 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공원시설 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1D61CB-D733-4FB6-A608-D00E80FC61AC}"/>
              </a:ext>
            </a:extLst>
          </p:cNvPr>
          <p:cNvSpPr txBox="1"/>
          <p:nvPr/>
        </p:nvSpPr>
        <p:spPr>
          <a:xfrm>
            <a:off x="948901" y="2900220"/>
            <a:ext cx="1892381" cy="48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스포츠 선택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FDC45-83D7-4920-B933-DFB7D401B865}"/>
              </a:ext>
            </a:extLst>
          </p:cNvPr>
          <p:cNvSpPr txBox="1"/>
          <p:nvPr/>
        </p:nvSpPr>
        <p:spPr>
          <a:xfrm>
            <a:off x="3843333" y="2900220"/>
            <a:ext cx="170271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선택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0C4E4D-A511-43B2-9ABD-A1DFF3A5E7CF}"/>
              </a:ext>
            </a:extLst>
          </p:cNvPr>
          <p:cNvSpPr txBox="1"/>
          <p:nvPr/>
        </p:nvSpPr>
        <p:spPr>
          <a:xfrm>
            <a:off x="6776171" y="2900220"/>
            <a:ext cx="14189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949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공원 이용</a:t>
            </a:r>
          </a:p>
        </p:txBody>
      </p:sp>
    </p:spTree>
    <p:extLst>
      <p:ext uri="{BB962C8B-B14F-4D97-AF65-F5344CB8AC3E}">
        <p14:creationId xmlns:p14="http://schemas.microsoft.com/office/powerpoint/2010/main" val="408587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1507" y="327899"/>
            <a:ext cx="7886700" cy="823070"/>
          </a:xfrm>
        </p:spPr>
        <p:txBody>
          <a:bodyPr>
            <a:normAutofit/>
          </a:bodyPr>
          <a:lstStyle/>
          <a:p>
            <a:r>
              <a:rPr lang="ko-KR" altLang="en-US" dirty="0"/>
              <a:t>작품설명</a:t>
            </a:r>
          </a:p>
        </p:txBody>
      </p:sp>
      <p:pic>
        <p:nvPicPr>
          <p:cNvPr id="7" name="그림 6" descr="잔디이(가) 표시된 사진&#10;&#10;자동 생성된 설명">
            <a:extLst>
              <a:ext uri="{FF2B5EF4-FFF2-40B4-BE49-F238E27FC236}">
                <a16:creationId xmlns:a16="http://schemas.microsoft.com/office/drawing/2014/main" id="{6B36709A-A201-4FF9-B046-C63753AA8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68" y="84221"/>
            <a:ext cx="3197944" cy="6569242"/>
          </a:xfrm>
          <a:prstGeom prst="rect">
            <a:avLst/>
          </a:prstGeom>
        </p:spPr>
      </p:pic>
      <p:sp>
        <p:nvSpPr>
          <p:cNvPr id="8" name="Freeform 37">
            <a:extLst>
              <a:ext uri="{FF2B5EF4-FFF2-40B4-BE49-F238E27FC236}">
                <a16:creationId xmlns:a16="http://schemas.microsoft.com/office/drawing/2014/main" id="{B6653700-1DC2-47E3-8CFF-096F868BF81E}"/>
              </a:ext>
            </a:extLst>
          </p:cNvPr>
          <p:cNvSpPr>
            <a:spLocks/>
          </p:cNvSpPr>
          <p:nvPr/>
        </p:nvSpPr>
        <p:spPr bwMode="auto">
          <a:xfrm>
            <a:off x="750970" y="2033337"/>
            <a:ext cx="3087104" cy="555092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067C7E"/>
          </a:solidFill>
          <a:ln>
            <a:solidFill>
              <a:srgbClr val="067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solidFill>
                  <a:schemeClr val="tx1"/>
                </a:solidFill>
              </a:rPr>
              <a:t>첫 화면</a:t>
            </a:r>
          </a:p>
        </p:txBody>
      </p:sp>
      <p:sp>
        <p:nvSpPr>
          <p:cNvPr id="9" name="자유형 64">
            <a:extLst>
              <a:ext uri="{FF2B5EF4-FFF2-40B4-BE49-F238E27FC236}">
                <a16:creationId xmlns:a16="http://schemas.microsoft.com/office/drawing/2014/main" id="{71D58862-E41E-488D-9FAA-5E5184137B3B}"/>
              </a:ext>
            </a:extLst>
          </p:cNvPr>
          <p:cNvSpPr>
            <a:spLocks/>
          </p:cNvSpPr>
          <p:nvPr/>
        </p:nvSpPr>
        <p:spPr bwMode="auto">
          <a:xfrm>
            <a:off x="750970" y="2588429"/>
            <a:ext cx="3087104" cy="210388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67C7E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서비스를 이용하기에 앞서 원하는 스포츠 종목을 골라 데이터를 필터링 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6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1507" y="327899"/>
            <a:ext cx="7886700" cy="823070"/>
          </a:xfrm>
        </p:spPr>
        <p:txBody>
          <a:bodyPr>
            <a:normAutofit/>
          </a:bodyPr>
          <a:lstStyle/>
          <a:p>
            <a:r>
              <a:rPr lang="ko-KR" altLang="en-US" dirty="0"/>
              <a:t>작품설명</a:t>
            </a:r>
          </a:p>
        </p:txBody>
      </p:sp>
      <p:sp>
        <p:nvSpPr>
          <p:cNvPr id="8" name="Freeform 37">
            <a:extLst>
              <a:ext uri="{FF2B5EF4-FFF2-40B4-BE49-F238E27FC236}">
                <a16:creationId xmlns:a16="http://schemas.microsoft.com/office/drawing/2014/main" id="{B6653700-1DC2-47E3-8CFF-096F868BF81E}"/>
              </a:ext>
            </a:extLst>
          </p:cNvPr>
          <p:cNvSpPr>
            <a:spLocks/>
          </p:cNvSpPr>
          <p:nvPr/>
        </p:nvSpPr>
        <p:spPr bwMode="auto">
          <a:xfrm>
            <a:off x="750970" y="2033337"/>
            <a:ext cx="3087104" cy="555092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067C7E"/>
          </a:solidFill>
          <a:ln>
            <a:solidFill>
              <a:srgbClr val="067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solidFill>
                  <a:schemeClr val="tx1"/>
                </a:solidFill>
              </a:rPr>
              <a:t>두번째 화면</a:t>
            </a:r>
          </a:p>
        </p:txBody>
      </p:sp>
      <p:sp>
        <p:nvSpPr>
          <p:cNvPr id="9" name="자유형 64">
            <a:extLst>
              <a:ext uri="{FF2B5EF4-FFF2-40B4-BE49-F238E27FC236}">
                <a16:creationId xmlns:a16="http://schemas.microsoft.com/office/drawing/2014/main" id="{71D58862-E41E-488D-9FAA-5E5184137B3B}"/>
              </a:ext>
            </a:extLst>
          </p:cNvPr>
          <p:cNvSpPr>
            <a:spLocks/>
          </p:cNvSpPr>
          <p:nvPr/>
        </p:nvSpPr>
        <p:spPr bwMode="auto">
          <a:xfrm>
            <a:off x="750970" y="2588429"/>
            <a:ext cx="3087104" cy="210388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67C7E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종목을 골랐다면 이용할 서비스 선택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 descr="표지판이(가) 표시된 사진&#10;&#10;자동 생성된 설명">
            <a:extLst>
              <a:ext uri="{FF2B5EF4-FFF2-40B4-BE49-F238E27FC236}">
                <a16:creationId xmlns:a16="http://schemas.microsoft.com/office/drawing/2014/main" id="{C5D952C6-F37A-4F78-8E17-32F1F3DD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33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1507" y="327899"/>
            <a:ext cx="7886700" cy="823070"/>
          </a:xfrm>
        </p:spPr>
        <p:txBody>
          <a:bodyPr>
            <a:normAutofit/>
          </a:bodyPr>
          <a:lstStyle/>
          <a:p>
            <a:r>
              <a:rPr lang="ko-KR" altLang="en-US" dirty="0"/>
              <a:t>작품설명</a:t>
            </a:r>
          </a:p>
        </p:txBody>
      </p:sp>
      <p:sp>
        <p:nvSpPr>
          <p:cNvPr id="8" name="Freeform 37">
            <a:extLst>
              <a:ext uri="{FF2B5EF4-FFF2-40B4-BE49-F238E27FC236}">
                <a16:creationId xmlns:a16="http://schemas.microsoft.com/office/drawing/2014/main" id="{B6653700-1DC2-47E3-8CFF-096F868BF81E}"/>
              </a:ext>
            </a:extLst>
          </p:cNvPr>
          <p:cNvSpPr>
            <a:spLocks/>
          </p:cNvSpPr>
          <p:nvPr/>
        </p:nvSpPr>
        <p:spPr bwMode="auto">
          <a:xfrm>
            <a:off x="750970" y="1672389"/>
            <a:ext cx="3087104" cy="91604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067C7E"/>
          </a:solidFill>
          <a:ln>
            <a:solidFill>
              <a:srgbClr val="067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자유형 64">
            <a:extLst>
              <a:ext uri="{FF2B5EF4-FFF2-40B4-BE49-F238E27FC236}">
                <a16:creationId xmlns:a16="http://schemas.microsoft.com/office/drawing/2014/main" id="{71D58862-E41E-488D-9FAA-5E5184137B3B}"/>
              </a:ext>
            </a:extLst>
          </p:cNvPr>
          <p:cNvSpPr>
            <a:spLocks/>
          </p:cNvSpPr>
          <p:nvPr/>
        </p:nvSpPr>
        <p:spPr bwMode="auto">
          <a:xfrm>
            <a:off x="750970" y="2588429"/>
            <a:ext cx="3087104" cy="210388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67C7E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서비스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공원의 위치정보 및 상세 정보를 보여줌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2614F-4F0F-4CFE-B3B4-BE492937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649" y="132346"/>
            <a:ext cx="3244800" cy="66654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22F0B-6A2F-43DC-A25C-CA25C853E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649" y="132345"/>
            <a:ext cx="3244800" cy="6665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47D537-9149-4D0A-A2B1-0A0942FA0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58" y="132344"/>
            <a:ext cx="3240381" cy="66564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64AD7F-99A5-4880-AB63-B3846B0D2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877" y="1672389"/>
            <a:ext cx="925289" cy="9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1507" y="327899"/>
            <a:ext cx="7886700" cy="823070"/>
          </a:xfrm>
        </p:spPr>
        <p:txBody>
          <a:bodyPr>
            <a:normAutofit/>
          </a:bodyPr>
          <a:lstStyle/>
          <a:p>
            <a:r>
              <a:rPr lang="ko-KR" altLang="en-US" dirty="0"/>
              <a:t>작품설명</a:t>
            </a:r>
          </a:p>
        </p:txBody>
      </p:sp>
      <p:sp>
        <p:nvSpPr>
          <p:cNvPr id="8" name="Freeform 37">
            <a:extLst>
              <a:ext uri="{FF2B5EF4-FFF2-40B4-BE49-F238E27FC236}">
                <a16:creationId xmlns:a16="http://schemas.microsoft.com/office/drawing/2014/main" id="{B6653700-1DC2-47E3-8CFF-096F868BF81E}"/>
              </a:ext>
            </a:extLst>
          </p:cNvPr>
          <p:cNvSpPr>
            <a:spLocks/>
          </p:cNvSpPr>
          <p:nvPr/>
        </p:nvSpPr>
        <p:spPr bwMode="auto">
          <a:xfrm>
            <a:off x="750970" y="1672389"/>
            <a:ext cx="3087104" cy="91604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067C7E"/>
          </a:solidFill>
          <a:ln>
            <a:solidFill>
              <a:srgbClr val="067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자유형 64">
            <a:extLst>
              <a:ext uri="{FF2B5EF4-FFF2-40B4-BE49-F238E27FC236}">
                <a16:creationId xmlns:a16="http://schemas.microsoft.com/office/drawing/2014/main" id="{71D58862-E41E-488D-9FAA-5E5184137B3B}"/>
              </a:ext>
            </a:extLst>
          </p:cNvPr>
          <p:cNvSpPr>
            <a:spLocks/>
          </p:cNvSpPr>
          <p:nvPr/>
        </p:nvSpPr>
        <p:spPr bwMode="auto">
          <a:xfrm>
            <a:off x="750970" y="2588429"/>
            <a:ext cx="3087104" cy="210388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67C7E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서비스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공원 및 스포츠로 그룹을 묶어서 커뮤니티 제공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729234-5A79-48E9-877D-7622374A8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455" y="183106"/>
            <a:ext cx="3912054" cy="65184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F31272-B78D-4EFA-8B28-ABF2FFD79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310" y="1672389"/>
            <a:ext cx="982423" cy="9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</TotalTime>
  <Words>249</Words>
  <Application>Microsoft Office PowerPoint</Application>
  <PresentationFormat>화면 슬라이드 쇼(4:3)</PresentationFormat>
  <Paragraphs>73</Paragraphs>
  <Slides>14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08서울남산체 B</vt:lpstr>
      <vt:lpstr>08서울남산체 EB</vt:lpstr>
      <vt:lpstr>나눔바른고딕</vt:lpstr>
      <vt:lpstr>맑은 고딕</vt:lpstr>
      <vt:lpstr>Arial</vt:lpstr>
      <vt:lpstr>Calibri</vt:lpstr>
      <vt:lpstr>Calibri Light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개발환경</vt:lpstr>
      <vt:lpstr>개발 의의</vt:lpstr>
      <vt:lpstr>작품설명</vt:lpstr>
      <vt:lpstr>작품설명</vt:lpstr>
      <vt:lpstr>작품설명</vt:lpstr>
      <vt:lpstr>작품설명</vt:lpstr>
      <vt:lpstr>작품설명</vt:lpstr>
      <vt:lpstr>작품설명</vt:lpstr>
      <vt:lpstr>작품 시연</vt:lpstr>
      <vt:lpstr>시장성 및 기대효과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이제일</cp:lastModifiedBy>
  <cp:revision>42</cp:revision>
  <dcterms:created xsi:type="dcterms:W3CDTF">2016-06-30T05:51:56Z</dcterms:created>
  <dcterms:modified xsi:type="dcterms:W3CDTF">2019-11-04T08:54:02Z</dcterms:modified>
</cp:coreProperties>
</file>